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4" r:id="rId7"/>
    <p:sldId id="265" r:id="rId8"/>
    <p:sldId id="266" r:id="rId9"/>
  </p:sldIdLst>
  <p:sldSz cx="12192000" cy="6858000"/>
  <p:notesSz cx="6858000" cy="9144000"/>
  <p:embeddedFontLst>
    <p:embeddedFont>
      <p:font typeface="Calibri" panose="020F0502020204030204"/>
      <p:regular r:id="rId13"/>
    </p:embeddedFont>
    <p:embeddedFont>
      <p:font typeface="Roboto Mono" panose="00000009000000000000"/>
      <p:italic r:id="rId14"/>
      <p:boldItalic r:id="rId15"/>
    </p:embeddedFont>
  </p:embeddedFontLst>
  <p:custDataLst>
    <p:tags r:id="rId1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2C19172-E73F-4FC9-B937-4167011C0A17}"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gs" Target="tags/tag2.xml"/><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5" name="Shape 15"/>
        <p:cNvGrpSpPr/>
        <p:nvPr/>
      </p:nvGrpSpPr>
      <p:grpSpPr>
        <a:xfrm>
          <a:off x="0" y="0"/>
          <a:ext cx="0" cy="0"/>
          <a:chOff x="0" y="0"/>
          <a:chExt cx="0" cy="0"/>
        </a:xfrm>
      </p:grpSpPr>
      <p:sp>
        <p:nvSpPr>
          <p:cNvPr id="16" name="Google Shape;16;p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8" name="Google Shape;18;p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2" name="Shape 72"/>
        <p:cNvGrpSpPr/>
        <p:nvPr/>
      </p:nvGrpSpPr>
      <p:grpSpPr>
        <a:xfrm>
          <a:off x="0" y="0"/>
          <a:ext cx="0" cy="0"/>
          <a:chOff x="0" y="0"/>
          <a:chExt cx="0" cy="0"/>
        </a:xfrm>
      </p:grpSpPr>
      <p:sp>
        <p:nvSpPr>
          <p:cNvPr id="73" name="Google Shape;73;p1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1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8" name="Shape 78"/>
        <p:cNvGrpSpPr/>
        <p:nvPr/>
      </p:nvGrpSpPr>
      <p:grpSpPr>
        <a:xfrm>
          <a:off x="0" y="0"/>
          <a:ext cx="0" cy="0"/>
          <a:chOff x="0" y="0"/>
          <a:chExt cx="0" cy="0"/>
        </a:xfrm>
      </p:grpSpPr>
      <p:sp>
        <p:nvSpPr>
          <p:cNvPr id="79" name="Google Shape;79;p19"/>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9"/>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1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10"/>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0"/>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11"/>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12"/>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1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13"/>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13"/>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13"/>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13"/>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1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1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4" name="Shape 54"/>
        <p:cNvGrpSpPr/>
        <p:nvPr/>
      </p:nvGrpSpPr>
      <p:grpSpPr>
        <a:xfrm>
          <a:off x="0" y="0"/>
          <a:ext cx="0" cy="0"/>
          <a:chOff x="0" y="0"/>
          <a:chExt cx="0" cy="0"/>
        </a:xfrm>
      </p:grpSpPr>
      <p:sp>
        <p:nvSpPr>
          <p:cNvPr id="55" name="Google Shape;55;p1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16"/>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1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p:nvPr>
            <p:ph type="pic" idx="2"/>
          </p:nvPr>
        </p:nvSpPr>
        <p:spPr>
          <a:xfrm>
            <a:off x="5183188" y="987425"/>
            <a:ext cx="6172200" cy="4873625"/>
          </a:xfrm>
          <a:prstGeom prst="rect">
            <a:avLst/>
          </a:prstGeom>
          <a:noFill/>
          <a:ln>
            <a:noFill/>
          </a:ln>
        </p:spPr>
      </p:sp>
      <p:sp>
        <p:nvSpPr>
          <p:cNvPr id="68" name="Google Shape;68;p17"/>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1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zh-CN"/>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
          <p:cNvSpPr txBox="1"/>
          <p:nvPr>
            <p:ph type="title"/>
          </p:nvPr>
        </p:nvSpPr>
        <p:spPr>
          <a:xfrm>
            <a:off x="609600" y="2048510"/>
            <a:ext cx="5145405" cy="2759075"/>
          </a:xfrm>
          <a:prstGeom prst="rect">
            <a:avLst/>
          </a:prstGeom>
          <a:noFill/>
          <a:ln>
            <a:noFill/>
          </a:ln>
        </p:spPr>
        <p:txBody>
          <a:bodyPr spcFirstLastPara="1" wrap="square" lIns="0" tIns="0" rIns="121900" bIns="0" anchor="ctr" anchorCtr="0">
            <a:noAutofit/>
          </a:bodyPr>
          <a:lstStyle/>
          <a:p>
            <a:pPr marL="0" lvl="0" indent="0" algn="l" rtl="0">
              <a:lnSpc>
                <a:spcPct val="90000"/>
              </a:lnSpc>
              <a:spcBef>
                <a:spcPts val="0"/>
              </a:spcBef>
              <a:spcAft>
                <a:spcPts val="0"/>
              </a:spcAft>
              <a:buClr>
                <a:schemeClr val="dk1"/>
              </a:buClr>
              <a:buSzPts val="4000"/>
              <a:buFont typeface="Arial" panose="020B0604020202020204"/>
              <a:buNone/>
            </a:pPr>
            <a:r>
              <a:rPr lang="en-US" sz="4000">
                <a:latin typeface="Arial" panose="020B0604020202020204"/>
                <a:ea typeface="Arial" panose="020B0604020202020204"/>
                <a:cs typeface="Arial" panose="020B0604020202020204"/>
                <a:sym typeface="Arial" panose="020B0604020202020204"/>
              </a:rPr>
              <a:t>Anthos Service Mesh</a:t>
            </a:r>
            <a:br>
              <a:rPr lang="en-US" sz="4000">
                <a:latin typeface="Arial" panose="020B0604020202020204"/>
                <a:ea typeface="Arial" panose="020B0604020202020204"/>
                <a:cs typeface="Arial" panose="020B0604020202020204"/>
                <a:sym typeface="Arial" panose="020B0604020202020204"/>
              </a:rPr>
            </a:br>
            <a:endParaRPr lang="en-US" sz="4000">
              <a:latin typeface="Arial" panose="020B0604020202020204"/>
              <a:ea typeface="Arial" panose="020B0604020202020204"/>
              <a:cs typeface="Arial" panose="020B0604020202020204"/>
              <a:sym typeface="Arial" panose="020B0604020202020204"/>
            </a:endParaRPr>
          </a:p>
        </p:txBody>
      </p:sp>
      <p:sp>
        <p:nvSpPr>
          <p:cNvPr id="89" name="Google Shape;89;p1"/>
          <p:cNvSpPr/>
          <p:nvPr/>
        </p:nvSpPr>
        <p:spPr>
          <a:xfrm>
            <a:off x="8785774" y="2949555"/>
            <a:ext cx="1972400" cy="1868000"/>
          </a:xfrm>
          <a:prstGeom prst="rect">
            <a:avLst/>
          </a:prstGeom>
          <a:solidFill>
            <a:srgbClr val="4285F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1"/>
          <p:cNvSpPr/>
          <p:nvPr/>
        </p:nvSpPr>
        <p:spPr>
          <a:xfrm rot="2700000">
            <a:off x="9469736" y="4959625"/>
            <a:ext cx="685045" cy="685045"/>
          </a:xfrm>
          <a:prstGeom prst="rect">
            <a:avLst/>
          </a:prstGeom>
          <a:solidFill>
            <a:srgbClr val="EA433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1" name="Google Shape;91;p1"/>
          <p:cNvSpPr/>
          <p:nvPr/>
        </p:nvSpPr>
        <p:spPr>
          <a:xfrm rot="-2700000">
            <a:off x="7014437" y="4159511"/>
            <a:ext cx="2139380" cy="1069785"/>
          </a:xfrm>
          <a:custGeom>
            <a:avLst/>
            <a:gdLst/>
            <a:ahLst/>
            <a:cxnLst/>
            <a:rect l="l" t="t" r="r" b="b"/>
            <a:pathLst>
              <a:path w="79175" h="39591" extrusionOk="0">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2" name="Google Shape;92;p1"/>
          <p:cNvPicPr preferRelativeResize="0"/>
          <p:nvPr/>
        </p:nvPicPr>
        <p:blipFill rotWithShape="1">
          <a:blip r:embed="rId1"/>
          <a:srcRect/>
          <a:stretch>
            <a:fillRect/>
          </a:stretch>
        </p:blipFill>
        <p:spPr>
          <a:xfrm>
            <a:off x="8742583" y="966530"/>
            <a:ext cx="2701400" cy="2701400"/>
          </a:xfrm>
          <a:prstGeom prst="rect">
            <a:avLst/>
          </a:prstGeom>
          <a:noFill/>
          <a:ln>
            <a:noFill/>
          </a:ln>
        </p:spPr>
      </p:pic>
      <p:sp>
        <p:nvSpPr>
          <p:cNvPr id="93" name="Google Shape;93;p1"/>
          <p:cNvSpPr txBox="1"/>
          <p:nvPr/>
        </p:nvSpPr>
        <p:spPr>
          <a:xfrm>
            <a:off x="607633" y="5607586"/>
            <a:ext cx="3005900" cy="651614"/>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1000"/>
              </a:spcBef>
              <a:spcAft>
                <a:spcPts val="0"/>
              </a:spcAft>
              <a:buClr>
                <a:schemeClr val="dk1"/>
              </a:buClr>
              <a:buSzPts val="2800"/>
              <a:buFont typeface="Arial" panose="020B0604020202020204"/>
              <a:buNone/>
            </a:pPr>
            <a:r>
              <a:rPr lang="zh-CN" sz="2800" b="0" u="none">
                <a:solidFill>
                  <a:schemeClr val="dk1"/>
                </a:solidFill>
                <a:latin typeface="Arial" panose="020B0604020202020204"/>
                <a:ea typeface="Arial" panose="020B0604020202020204"/>
                <a:cs typeface="Arial" panose="020B0604020202020204"/>
                <a:sym typeface="Arial" panose="020B0604020202020204"/>
              </a:rPr>
              <a:t> </a:t>
            </a:r>
            <a:endParaRPr sz="2800" b="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94" name="Google Shape;94;p1"/>
          <p:cNvSpPr/>
          <p:nvPr/>
        </p:nvSpPr>
        <p:spPr>
          <a:xfrm>
            <a:off x="8565501" y="2355283"/>
            <a:ext cx="681800" cy="589800"/>
          </a:xfrm>
          <a:prstGeom prst="triangle">
            <a:avLst>
              <a:gd name="adj" fmla="val 50000"/>
            </a:avLst>
          </a:prstGeom>
          <a:noFill/>
          <a:ln w="19050" cap="flat" cmpd="sng">
            <a:solidFill>
              <a:srgbClr val="9AA0A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 name="Google Shape;95;p1"/>
          <p:cNvSpPr/>
          <p:nvPr/>
        </p:nvSpPr>
        <p:spPr>
          <a:xfrm rot="2700502">
            <a:off x="7253662" y="3887590"/>
            <a:ext cx="968878" cy="839477"/>
          </a:xfrm>
          <a:prstGeom prst="hexagon">
            <a:avLst>
              <a:gd name="adj" fmla="val 25000"/>
              <a:gd name="vf" fmla="val 115470"/>
            </a:avLst>
          </a:prstGeom>
          <a:noFill/>
          <a:ln w="19050" cap="flat" cmpd="sng">
            <a:solidFill>
              <a:srgbClr val="9AA0A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pic>
        <p:nvPicPr>
          <p:cNvPr id="100" name="Google Shape;100;p2"/>
          <p:cNvPicPr preferRelativeResize="0"/>
          <p:nvPr/>
        </p:nvPicPr>
        <p:blipFill rotWithShape="1">
          <a:blip r:embed="rId1"/>
          <a:srcRect t="59" b="68"/>
          <a:stretch>
            <a:fillRect/>
          </a:stretch>
        </p:blipFill>
        <p:spPr>
          <a:xfrm>
            <a:off x="6826243" y="0"/>
            <a:ext cx="4532148" cy="6244333"/>
          </a:xfrm>
          <a:prstGeom prst="rect">
            <a:avLst/>
          </a:prstGeom>
          <a:noFill/>
          <a:ln>
            <a:noFill/>
          </a:ln>
        </p:spPr>
      </p:pic>
      <p:sp>
        <p:nvSpPr>
          <p:cNvPr id="101" name="Google Shape;101;p2"/>
          <p:cNvSpPr txBox="1"/>
          <p:nvPr>
            <p:ph type="title"/>
          </p:nvPr>
        </p:nvSpPr>
        <p:spPr>
          <a:xfrm>
            <a:off x="609566" y="613667"/>
            <a:ext cx="8692695" cy="1333200"/>
          </a:xfrm>
          <a:prstGeom prst="rect">
            <a:avLst/>
          </a:prstGeom>
          <a:noFill/>
          <a:ln>
            <a:noFill/>
          </a:ln>
        </p:spPr>
        <p:txBody>
          <a:bodyPr spcFirstLastPara="1" wrap="square" lIns="0" tIns="0" rIns="121900" bIns="0" anchor="t" anchorCtr="0">
            <a:noAutofit/>
          </a:bodyPr>
          <a:lstStyle/>
          <a:p>
            <a:pPr marL="0" lvl="0" indent="0" algn="l" rtl="0">
              <a:lnSpc>
                <a:spcPct val="90000"/>
              </a:lnSpc>
              <a:spcBef>
                <a:spcPts val="0"/>
              </a:spcBef>
              <a:spcAft>
                <a:spcPts val="0"/>
              </a:spcAft>
              <a:buClr>
                <a:schemeClr val="dk1"/>
              </a:buClr>
              <a:buSzPts val="4400"/>
              <a:buFont typeface="Calibri" panose="020F0502020204030204"/>
              <a:buNone/>
            </a:pPr>
            <a:r>
              <a:rPr lang="zh-CN"/>
              <a:t>Sections</a:t>
            </a:r>
            <a:endParaRPr lang="zh-CN"/>
          </a:p>
        </p:txBody>
      </p:sp>
      <p:graphicFrame>
        <p:nvGraphicFramePr>
          <p:cNvPr id="102" name="Google Shape;102;p2"/>
          <p:cNvGraphicFramePr/>
          <p:nvPr>
            <p:custDataLst>
              <p:tags r:id="rId2"/>
            </p:custDataLst>
          </p:nvPr>
        </p:nvGraphicFramePr>
        <p:xfrm>
          <a:off x="683567" y="1447466"/>
          <a:ext cx="6283325" cy="3463590"/>
        </p:xfrm>
        <a:graphic>
          <a:graphicData uri="http://schemas.openxmlformats.org/drawingml/2006/table">
            <a:tbl>
              <a:tblPr>
                <a:noFill/>
                <a:tableStyleId>{B2C19172-E73F-4FC9-B937-4167011C0A17}</a:tableStyleId>
              </a:tblPr>
              <a:tblGrid>
                <a:gridCol w="692850"/>
                <a:gridCol w="5590425"/>
              </a:tblGrid>
              <a:tr h="577275">
                <a:tc>
                  <a:txBody>
                    <a:bodyPr/>
                    <a:lstStyle/>
                    <a:p>
                      <a:pPr marL="91440" marR="0" lvl="0" indent="0" algn="l" rtl="0">
                        <a:spcBef>
                          <a:spcPts val="0"/>
                        </a:spcBef>
                        <a:spcAft>
                          <a:spcPts val="0"/>
                        </a:spcAft>
                        <a:buClr>
                          <a:srgbClr val="3C4043"/>
                        </a:buClr>
                        <a:buSzPts val="2200"/>
                        <a:buFont typeface="Arial" panose="020B0604020202020204"/>
                        <a:buNone/>
                      </a:pPr>
                      <a:r>
                        <a:rPr lang="zh-CN" sz="1300" u="none" strike="noStrike" cap="none">
                          <a:solidFill>
                            <a:srgbClr val="3C4043"/>
                          </a:solidFill>
                          <a:latin typeface="Arial" panose="020B0604020202020204"/>
                          <a:ea typeface="Arial" panose="020B0604020202020204"/>
                          <a:cs typeface="Arial" panose="020B0604020202020204"/>
                          <a:sym typeface="Arial" panose="020B0604020202020204"/>
                        </a:rPr>
                        <a:t>1</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rtl="0">
                        <a:spcBef>
                          <a:spcPts val="0"/>
                        </a:spcBef>
                        <a:spcAft>
                          <a:spcPts val="0"/>
                        </a:spcAft>
                        <a:buClr>
                          <a:srgbClr val="3C4043"/>
                        </a:buClr>
                        <a:buSzPts val="1300"/>
                        <a:buFont typeface="Arial" panose="020B0604020202020204"/>
                        <a:buNone/>
                      </a:pPr>
                      <a:r>
                        <a:rPr lang="en-US" sz="1300">
                          <a:solidFill>
                            <a:srgbClr val="3C4043"/>
                          </a:solidFill>
                          <a:sym typeface="Arial" panose="020B0604020202020204"/>
                        </a:rPr>
                        <a:t>What is Anthos Service Mesh</a:t>
                      </a:r>
                      <a:endParaRPr lang="en-US"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2200"/>
                        <a:buFont typeface="Arial" panose="020B0604020202020204"/>
                        <a:buNone/>
                      </a:pPr>
                      <a:r>
                        <a:rPr lang="zh-CN" sz="1300" u="none" strike="noStrike" cap="none">
                          <a:solidFill>
                            <a:srgbClr val="3C4043"/>
                          </a:solidFill>
                          <a:latin typeface="Arial" panose="020B0604020202020204"/>
                          <a:ea typeface="Arial" panose="020B0604020202020204"/>
                          <a:cs typeface="Arial" panose="020B0604020202020204"/>
                          <a:sym typeface="Arial" panose="020B0604020202020204"/>
                        </a:rPr>
                        <a:t>2</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rtl="0">
                        <a:spcBef>
                          <a:spcPts val="0"/>
                        </a:spcBef>
                        <a:spcAft>
                          <a:spcPts val="0"/>
                        </a:spcAft>
                        <a:buClr>
                          <a:srgbClr val="3C4043"/>
                        </a:buClr>
                        <a:buSzPts val="2200"/>
                        <a:buFont typeface="Arial" panose="020B0604020202020204"/>
                        <a:buNone/>
                      </a:pPr>
                      <a:r>
                        <a:rPr lang="en-US" sz="1300">
                          <a:solidFill>
                            <a:srgbClr val="3C4043"/>
                          </a:solidFill>
                          <a:sym typeface="Arial" panose="020B0604020202020204"/>
                        </a:rPr>
                        <a:t>What can we do with Anthos Service Mesh</a:t>
                      </a:r>
                      <a:endParaRPr lang="en-US"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15">
                <a:tc>
                  <a:txBody>
                    <a:bodyPr/>
                    <a:lstStyle/>
                    <a:p>
                      <a:pPr marL="91440" marR="0" lvl="0" indent="0" algn="l" rtl="0">
                        <a:spcBef>
                          <a:spcPts val="0"/>
                        </a:spcBef>
                        <a:spcAft>
                          <a:spcPts val="0"/>
                        </a:spcAft>
                        <a:buClr>
                          <a:srgbClr val="3C4043"/>
                        </a:buClr>
                        <a:buSzPts val="2200"/>
                        <a:buFont typeface="Arial" panose="020B0604020202020204"/>
                        <a:buNone/>
                      </a:pP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C4043"/>
                        </a:buClr>
                        <a:buSzPts val="2200"/>
                        <a:buFont typeface="Arial" panose="020B0604020202020204"/>
                        <a:buNone/>
                      </a:pPr>
                      <a:endParaRPr lang="en-US"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2200"/>
                        <a:buFont typeface="Arial" panose="020B0604020202020204"/>
                        <a:buNone/>
                      </a:pP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57150" lvl="0" indent="0" algn="l" rtl="0">
                        <a:lnSpc>
                          <a:spcPct val="115000"/>
                        </a:lnSpc>
                        <a:spcBef>
                          <a:spcPts val="0"/>
                        </a:spcBef>
                        <a:spcAft>
                          <a:spcPts val="0"/>
                        </a:spcAft>
                        <a:buClr>
                          <a:srgbClr val="3C4043"/>
                        </a:buClr>
                        <a:buSzPts val="1300"/>
                        <a:buFont typeface="Arial" panose="020B0604020202020204"/>
                        <a:buNone/>
                      </a:pP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2200"/>
                        <a:buFont typeface="Arial" panose="020B0604020202020204"/>
                        <a:buNone/>
                      </a:pP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C4043"/>
                        </a:buClr>
                        <a:buSzPts val="1300"/>
                        <a:buFont typeface="Arial" panose="020B0604020202020204"/>
                        <a:buNone/>
                      </a:pPr>
                      <a:endParaRPr lang="zh-CN"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1300"/>
                        <a:buFont typeface="Arial" panose="020B0604020202020204"/>
                        <a:buNone/>
                      </a:pP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300"/>
                        <a:buFont typeface="Calibri" panose="020F0502020204030204"/>
                        <a:buNone/>
                      </a:pP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alpha val="0"/>
                        </a:srgbClr>
                      </a:solidFill>
                      <a:prstDash val="solid"/>
                      <a:round/>
                      <a:headEnd type="none" w="sm" len="sm"/>
                      <a:tailEnd type="none" w="sm" len="sm"/>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3"/>
          <p:cNvSpPr txBox="1"/>
          <p:nvPr/>
        </p:nvSpPr>
        <p:spPr>
          <a:xfrm>
            <a:off x="1315413" y="601933"/>
            <a:ext cx="6800800" cy="68340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What is Anthos Service Mesh</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zh-CN" sz="3800">
                <a:solidFill>
                  <a:srgbClr val="3C4043"/>
                </a:solidFill>
                <a:latin typeface="Roboto Mono" panose="00000009000000000000"/>
                <a:ea typeface="Roboto Mono" panose="00000009000000000000"/>
                <a:cs typeface="Roboto Mono" panose="00000009000000000000"/>
                <a:sym typeface="Roboto Mono" panose="00000009000000000000"/>
              </a:rPr>
              <a:t>1</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407670" y="1916430"/>
            <a:ext cx="5365750" cy="3538220"/>
          </a:xfrm>
          <a:prstGeom prst="rect">
            <a:avLst/>
          </a:prstGeom>
          <a:noFill/>
        </p:spPr>
        <p:txBody>
          <a:bodyPr wrap="square" rtlCol="0">
            <a:spAutoFit/>
          </a:bodyPr>
          <a:p>
            <a:r>
              <a:rPr lang="zh-CN" altLang="en-US"/>
              <a:t>A service mesh is an architecture that enables managed, observable, and secure communication across your services, letting you create robust enterprise applications made up of many microservices on your chosen infrastructure. Service meshes factor out all the common concerns of running a service such as monitoring, networking, and security, with consistent, powerful tools, making it easier for service developers and operators to focus on creating and managing great applications for their users.</a:t>
            </a:r>
            <a:endParaRPr lang="zh-CN" altLang="en-US"/>
          </a:p>
          <a:p>
            <a:endParaRPr lang="zh-CN" altLang="en-US"/>
          </a:p>
          <a:p>
            <a:r>
              <a:rPr lang="zh-CN" altLang="en-US"/>
              <a:t>Anthos Service Mesh is powered by Istio, a highly configurable and powerful open source service mesh platform, with tools and features that enable industry best practices. Anthos Service Mesh is deployed as a uniform layer across your entire infrastructure. Service developers and operators can use its rich feature set without making changes to application code.</a:t>
            </a:r>
            <a:endParaRPr lang="zh-CN" altLang="en-US"/>
          </a:p>
          <a:p>
            <a:endParaRPr lang="zh-CN" altLang="en-US"/>
          </a:p>
        </p:txBody>
      </p:sp>
      <p:pic>
        <p:nvPicPr>
          <p:cNvPr id="2" name="图片 1"/>
          <p:cNvPicPr>
            <a:picLocks noChangeAspect="1"/>
          </p:cNvPicPr>
          <p:nvPr/>
        </p:nvPicPr>
        <p:blipFill>
          <a:blip r:embed="rId1"/>
          <a:stretch>
            <a:fillRect/>
          </a:stretch>
        </p:blipFill>
        <p:spPr>
          <a:xfrm>
            <a:off x="5951855" y="1196340"/>
            <a:ext cx="6142990" cy="55600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What can we do with Anthos Service Mesh</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192405" y="1398270"/>
            <a:ext cx="4164965" cy="5262245"/>
          </a:xfrm>
          <a:prstGeom prst="rect">
            <a:avLst/>
          </a:prstGeom>
          <a:noFill/>
        </p:spPr>
        <p:txBody>
          <a:bodyPr wrap="square" rtlCol="0">
            <a:spAutoFit/>
          </a:bodyPr>
          <a:p>
            <a:r>
              <a:rPr lang="en-US" altLang="zh-CN" b="1"/>
              <a:t>Better monitoring and SLOs</a:t>
            </a:r>
            <a:endParaRPr lang="en-US" altLang="zh-CN" b="1"/>
          </a:p>
          <a:p>
            <a:endParaRPr lang="en-US" altLang="zh-CN" sz="1000"/>
          </a:p>
          <a:p>
            <a:r>
              <a:rPr lang="zh-CN" altLang="en-US" sz="1200"/>
              <a:t>Anthos Service Mesh provides observability into the health and performance of your services. With this system, service developers don't have to instrument their code to collect telemetry data.</a:t>
            </a:r>
            <a:r>
              <a:rPr lang="en-US" altLang="zh-CN" sz="1200"/>
              <a:t> </a:t>
            </a:r>
            <a:r>
              <a:rPr lang="zh-CN" altLang="en-US" sz="1200"/>
              <a:t>On the Anthos Service Mesh pages in the Google Cloud console, you can:</a:t>
            </a:r>
            <a:endParaRPr lang="zh-CN" altLang="en-US" sz="1200"/>
          </a:p>
          <a:p>
            <a:endParaRPr lang="zh-CN" altLang="en-US" sz="1200"/>
          </a:p>
          <a:p>
            <a:pPr marL="171450" indent="-171450">
              <a:buFont typeface="Wingdings" panose="05000000000000000000" charset="0"/>
              <a:buChar char="ü"/>
            </a:pPr>
            <a:r>
              <a:rPr lang="zh-CN" altLang="en-US" sz="1200"/>
              <a:t>Get an overview of all services in your mesh, providing you critical, service-level metrics on three of the four golden signals of monitoring: latency, traffic, and errors.</a:t>
            </a:r>
            <a:endParaRPr lang="zh-CN" altLang="en-US" sz="1200"/>
          </a:p>
          <a:p>
            <a:pPr marL="171450" indent="-171450">
              <a:buFont typeface="Wingdings" panose="05000000000000000000" charset="0"/>
              <a:buChar char="ü"/>
            </a:pPr>
            <a:endParaRPr lang="zh-CN" altLang="en-US" sz="1200"/>
          </a:p>
          <a:p>
            <a:pPr marL="171450" indent="-171450">
              <a:buFont typeface="Wingdings" panose="05000000000000000000" charset="0"/>
              <a:buChar char="ü"/>
            </a:pPr>
            <a:r>
              <a:rPr lang="zh-CN" altLang="en-US" sz="1200"/>
              <a:t>Define, review, and set alerts against service level objectives (SLOs), which summarize your service's user-visible performance.</a:t>
            </a:r>
            <a:endParaRPr lang="zh-CN" altLang="en-US" sz="1200"/>
          </a:p>
          <a:p>
            <a:pPr marL="171450" indent="-171450">
              <a:buFont typeface="Wingdings" panose="05000000000000000000" charset="0"/>
              <a:buChar char="ü"/>
            </a:pPr>
            <a:endParaRPr lang="zh-CN" altLang="en-US" sz="1200"/>
          </a:p>
          <a:p>
            <a:pPr marL="171450" indent="-171450">
              <a:buFont typeface="Wingdings" panose="05000000000000000000" charset="0"/>
              <a:buChar char="ü"/>
            </a:pPr>
            <a:r>
              <a:rPr lang="zh-CN" altLang="en-US" sz="1200"/>
              <a:t>View metric charts for individual services and deeply analyze them with filtering and breakdowns, including by response code, protocol, destination pod, traffic source, and more.</a:t>
            </a:r>
            <a:endParaRPr lang="zh-CN" altLang="en-US" sz="1200"/>
          </a:p>
          <a:p>
            <a:pPr marL="171450" indent="-171450">
              <a:buFont typeface="Wingdings" panose="05000000000000000000" charset="0"/>
              <a:buChar char="ü"/>
            </a:pPr>
            <a:endParaRPr lang="zh-CN" altLang="en-US" sz="1200"/>
          </a:p>
          <a:p>
            <a:pPr marL="171450" indent="-171450">
              <a:buFont typeface="Wingdings" panose="05000000000000000000" charset="0"/>
              <a:buChar char="ü"/>
            </a:pPr>
            <a:r>
              <a:rPr lang="zh-CN" altLang="en-US" sz="1200"/>
              <a:t>Get detailed information about the endpoints for each service, and see how traffic is flowing between services, and what performance looks like for each communication edge.</a:t>
            </a:r>
            <a:endParaRPr lang="zh-CN" altLang="en-US" sz="1200"/>
          </a:p>
          <a:p>
            <a:pPr marL="171450" indent="-171450">
              <a:buFont typeface="Wingdings" panose="05000000000000000000" charset="0"/>
              <a:buChar char="ü"/>
            </a:pPr>
            <a:endParaRPr lang="zh-CN" altLang="en-US" sz="1200"/>
          </a:p>
          <a:p>
            <a:pPr marL="171450" indent="-171450">
              <a:buFont typeface="Wingdings" panose="05000000000000000000" charset="0"/>
              <a:buChar char="ü"/>
            </a:pPr>
            <a:r>
              <a:rPr lang="zh-CN" altLang="en-US" sz="1200"/>
              <a:t>Explore a service topology graph visualization that shows your mesh's services and their relationships.</a:t>
            </a:r>
            <a:endParaRPr lang="zh-CN" altLang="en-US" sz="1200"/>
          </a:p>
        </p:txBody>
      </p:sp>
      <p:pic>
        <p:nvPicPr>
          <p:cNvPr id="2" name="图片 1" descr="service-topology"/>
          <p:cNvPicPr>
            <a:picLocks noChangeAspect="1"/>
          </p:cNvPicPr>
          <p:nvPr/>
        </p:nvPicPr>
        <p:blipFill>
          <a:blip r:embed="rId1"/>
          <a:stretch>
            <a:fillRect/>
          </a:stretch>
        </p:blipFill>
        <p:spPr>
          <a:xfrm>
            <a:off x="4295775" y="1628775"/>
            <a:ext cx="5123815" cy="4267200"/>
          </a:xfrm>
          <a:prstGeom prst="rect">
            <a:avLst/>
          </a:prstGeom>
        </p:spPr>
      </p:pic>
      <p:pic>
        <p:nvPicPr>
          <p:cNvPr id="4" name="图片 3"/>
          <p:cNvPicPr>
            <a:picLocks noChangeAspect="1"/>
          </p:cNvPicPr>
          <p:nvPr/>
        </p:nvPicPr>
        <p:blipFill>
          <a:blip r:embed="rId2"/>
          <a:stretch>
            <a:fillRect/>
          </a:stretch>
        </p:blipFill>
        <p:spPr>
          <a:xfrm>
            <a:off x="9336405" y="1706245"/>
            <a:ext cx="2800985" cy="42151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9" name="文本框 8"/>
          <p:cNvSpPr txBox="1"/>
          <p:nvPr/>
        </p:nvSpPr>
        <p:spPr>
          <a:xfrm>
            <a:off x="479425" y="1988820"/>
            <a:ext cx="4895850" cy="3076575"/>
          </a:xfrm>
          <a:prstGeom prst="rect">
            <a:avLst/>
          </a:prstGeom>
          <a:noFill/>
        </p:spPr>
        <p:txBody>
          <a:bodyPr wrap="square" rtlCol="0">
            <a:spAutoFit/>
          </a:bodyPr>
          <a:p>
            <a:r>
              <a:rPr lang="zh-CN" altLang="en-US" sz="1800" b="1"/>
              <a:t>Security with policies, encryption and authentication</a:t>
            </a:r>
            <a:endParaRPr lang="zh-CN" altLang="en-US" sz="1800" b="1"/>
          </a:p>
          <a:p>
            <a:endParaRPr lang="zh-CN" altLang="en-US" sz="1800" b="1"/>
          </a:p>
          <a:p>
            <a:r>
              <a:rPr lang="zh-CN" altLang="en-US">
                <a:sym typeface="+mn-ea"/>
              </a:rPr>
              <a:t>The security of a service mesh depends on the security of the components at different layers of the mesh system and its applications. The high-level intention of the proposed Anthos Service Mesh security posture is to secure a service mesh through integrating multiple security mechanisms at different layers, which jointly achieve the overall system security under the zero-trust security model. The </a:t>
            </a:r>
            <a:r>
              <a:rPr lang="en-US" altLang="zh-CN">
                <a:sym typeface="+mn-ea"/>
              </a:rPr>
              <a:t>right</a:t>
            </a:r>
            <a:r>
              <a:rPr lang="zh-CN" altLang="en-US">
                <a:sym typeface="+mn-ea"/>
              </a:rPr>
              <a:t> diagram shows the proposed Anthos Service Mesh security posture.</a:t>
            </a:r>
            <a:endParaRPr lang="zh-CN" altLang="en-US">
              <a:sym typeface="+mn-ea"/>
            </a:endParaRPr>
          </a:p>
          <a:p>
            <a:endParaRPr lang="zh-CN" altLang="en-US">
              <a:sym typeface="+mn-ea"/>
            </a:endParaRPr>
          </a:p>
        </p:txBody>
      </p:sp>
      <p:pic>
        <p:nvPicPr>
          <p:cNvPr id="2" name="图片 1"/>
          <p:cNvPicPr>
            <a:picLocks noChangeAspect="1"/>
          </p:cNvPicPr>
          <p:nvPr/>
        </p:nvPicPr>
        <p:blipFill>
          <a:blip r:embed="rId1"/>
          <a:stretch>
            <a:fillRect/>
          </a:stretch>
        </p:blipFill>
        <p:spPr>
          <a:xfrm>
            <a:off x="5807710" y="1196340"/>
            <a:ext cx="6198870" cy="5536565"/>
          </a:xfrm>
          <a:prstGeom prst="rect">
            <a:avLst/>
          </a:prstGeom>
        </p:spPr>
      </p:pic>
      <p:sp>
        <p:nvSpPr>
          <p:cNvPr id="3"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What can we do with Anthos Service Mesh</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4"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9" name="文本框 8"/>
          <p:cNvSpPr txBox="1"/>
          <p:nvPr/>
        </p:nvSpPr>
        <p:spPr>
          <a:xfrm>
            <a:off x="551180" y="1772920"/>
            <a:ext cx="5131435" cy="3154045"/>
          </a:xfrm>
          <a:prstGeom prst="rect">
            <a:avLst/>
          </a:prstGeom>
          <a:noFill/>
        </p:spPr>
        <p:txBody>
          <a:bodyPr wrap="square" rtlCol="0">
            <a:noAutofit/>
          </a:bodyPr>
          <a:p>
            <a:r>
              <a:rPr lang="zh-CN" altLang="en-US" sz="1800" b="1"/>
              <a:t>Traffic management</a:t>
            </a:r>
            <a:endParaRPr lang="zh-CN" altLang="en-US" sz="1800" b="1"/>
          </a:p>
          <a:p>
            <a:endParaRPr lang="zh-CN" altLang="en-US"/>
          </a:p>
          <a:p>
            <a:r>
              <a:rPr lang="zh-CN" altLang="en-US"/>
              <a:t>Anthos Service Mesh controls the flow of traffic between services, into the mesh (ingress), and to outside services (egress). You configure and deploy Istio-compatible custom resources to manage this traffic at the application (L7) layer. For example, with the custom resources, you can:</a:t>
            </a:r>
            <a:endParaRPr lang="zh-CN" altLang="en-US"/>
          </a:p>
          <a:p>
            <a:endParaRPr lang="zh-CN" altLang="en-US"/>
          </a:p>
          <a:p>
            <a:pPr marL="285750" indent="-285750">
              <a:buFont typeface="Wingdings" panose="05000000000000000000" charset="0"/>
              <a:buChar char="ü"/>
            </a:pPr>
            <a:r>
              <a:rPr lang="zh-CN" altLang="en-US"/>
              <a:t>Create canary and blue-green deployments.</a:t>
            </a:r>
            <a:endParaRPr lang="zh-CN" altLang="en-US"/>
          </a:p>
          <a:p>
            <a:pPr marL="285750" indent="-285750">
              <a:buFont typeface="Wingdings" panose="05000000000000000000" charset="0"/>
              <a:buChar char="ü"/>
            </a:pPr>
            <a:r>
              <a:rPr lang="zh-CN" altLang="en-US"/>
              <a:t>Provide fine-grained control over specific routes for services.</a:t>
            </a:r>
            <a:endParaRPr lang="zh-CN" altLang="en-US"/>
          </a:p>
          <a:p>
            <a:pPr marL="285750" indent="-285750">
              <a:buFont typeface="Wingdings" panose="05000000000000000000" charset="0"/>
              <a:buChar char="ü"/>
            </a:pPr>
            <a:r>
              <a:rPr lang="zh-CN" altLang="en-US"/>
              <a:t>Configure load balancing between services.</a:t>
            </a:r>
            <a:endParaRPr lang="zh-CN" altLang="en-US"/>
          </a:p>
          <a:p>
            <a:pPr marL="285750" indent="-285750">
              <a:buFont typeface="Wingdings" panose="05000000000000000000" charset="0"/>
              <a:buChar char="ü"/>
            </a:pPr>
            <a:r>
              <a:rPr lang="zh-CN" altLang="en-US"/>
              <a:t>Set up circuit breakers.</a:t>
            </a:r>
            <a:endParaRPr lang="zh-CN" altLang="en-US"/>
          </a:p>
          <a:p>
            <a:endParaRPr lang="zh-CN" altLang="en-US"/>
          </a:p>
          <a:p>
            <a:endParaRPr lang="zh-CN" altLang="en-US"/>
          </a:p>
        </p:txBody>
      </p:sp>
      <p:sp>
        <p:nvSpPr>
          <p:cNvPr id="1"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What can we do with Anthos Service Mesh</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5" name="图片 4" descr="productcatalog-svc-v1-v2-traffic-split(1)"/>
          <p:cNvPicPr>
            <a:picLocks noChangeAspect="1"/>
          </p:cNvPicPr>
          <p:nvPr/>
        </p:nvPicPr>
        <p:blipFill>
          <a:blip r:embed="rId1"/>
          <a:stretch>
            <a:fillRect/>
          </a:stretch>
        </p:blipFill>
        <p:spPr>
          <a:xfrm>
            <a:off x="6240145" y="4364990"/>
            <a:ext cx="5410200" cy="2390775"/>
          </a:xfrm>
          <a:prstGeom prst="rect">
            <a:avLst/>
          </a:prstGeom>
        </p:spPr>
      </p:pic>
      <p:pic>
        <p:nvPicPr>
          <p:cNvPr id="7" name="图片 6" descr="productcatalog-workload-topology-expanded(1)"/>
          <p:cNvPicPr>
            <a:picLocks noChangeAspect="1"/>
          </p:cNvPicPr>
          <p:nvPr/>
        </p:nvPicPr>
        <p:blipFill>
          <a:blip r:embed="rId2"/>
          <a:stretch>
            <a:fillRect/>
          </a:stretch>
        </p:blipFill>
        <p:spPr>
          <a:xfrm>
            <a:off x="6096000" y="1206500"/>
            <a:ext cx="5202555" cy="3088640"/>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1ae14d4b-fee7-4c51-8f4f-2dfa7fe18976}"/>
</p:tagLst>
</file>

<file path=ppt/tags/tag2.xml><?xml version="1.0" encoding="utf-8"?>
<p:tagLst xmlns:p="http://schemas.openxmlformats.org/presentationml/2006/main">
  <p:tag name="KSO_WPP_MARK_KEY" val="49799aed-9424-4548-b463-179a13bdb2f4"/>
  <p:tag name="COMMONDATA" val="eyJoZGlkIjoiZDBjNTRjNzEyYmMxMjY4ZWNiNDg0YjgwNmY4YjAzNjcifQ=="/>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3152</Words>
  <Application>WPS 演示</Application>
  <PresentationFormat/>
  <Paragraphs>65</Paragraphs>
  <Slides>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vt:i4>
      </vt:variant>
    </vt:vector>
  </HeadingPairs>
  <TitlesOfParts>
    <vt:vector size="17" baseType="lpstr">
      <vt:lpstr>Arial</vt:lpstr>
      <vt:lpstr>宋体</vt:lpstr>
      <vt:lpstr>Wingdings</vt:lpstr>
      <vt:lpstr>Arial</vt:lpstr>
      <vt:lpstr>Calibri</vt:lpstr>
      <vt:lpstr>Roboto Mono</vt:lpstr>
      <vt:lpstr>Courier New</vt:lpstr>
      <vt:lpstr>微软雅黑</vt:lpstr>
      <vt:lpstr>Arial Unicode MS</vt:lpstr>
      <vt:lpstr>Wingdings</vt:lpstr>
      <vt:lpstr>Office Theme</vt:lpstr>
      <vt:lpstr>Anthos Service Mesh</vt:lpstr>
      <vt:lpstr>Sections</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Anthos Service Mesh</dc:title>
  <dc:creator>Zhang Yongguang</dc:creator>
  <cp:lastModifiedBy>10229087</cp:lastModifiedBy>
  <cp:revision>50</cp:revision>
  <dcterms:created xsi:type="dcterms:W3CDTF">2022-12-12T07:50:00Z</dcterms:created>
  <dcterms:modified xsi:type="dcterms:W3CDTF">2022-12-13T10:33:17Z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6482B6104C064200AD716E1681BF173F</vt:lpwstr>
  </property>
  <property fmtid="{D5CDD505-2E9C-101B-9397-08002B2CF9AE}" pid="3" name="KSOProductBuildVer">
    <vt:lpwstr>2052-11.1.0.12763</vt:lpwstr>
  </property>
</Properties>
</file>